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sldIdLst>
    <p:sldId id="256" r:id="rId3"/>
    <p:sldId id="257"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7A9"/>
    <a:srgbClr val="ECEA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8" autoAdjust="0"/>
    <p:restoredTop sz="94660"/>
  </p:normalViewPr>
  <p:slideViewPr>
    <p:cSldViewPr snapToGrid="0">
      <p:cViewPr varScale="1">
        <p:scale>
          <a:sx n="83" d="100"/>
          <a:sy n="83" d="100"/>
        </p:scale>
        <p:origin x="1315"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995A31C-A1D3-44F8-A62A-61A1541A36C0}" type="datetimeFigureOut">
              <a:rPr lang="en-IN" smtClean="0"/>
              <a:t>17-11-2022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6E4F064-A7CA-4C37-BA10-B523F9DE6775}" type="slidenum">
              <a:rPr lang="en-IN" smtClean="0"/>
              <a:t>‹#›</a:t>
            </a:fld>
            <a:endParaRPr lang="en-IN"/>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3695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995A31C-A1D3-44F8-A62A-61A1541A36C0}" type="datetimeFigureOut">
              <a:rPr lang="en-IN" smtClean="0"/>
              <a:t>17-11-2022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860351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995A31C-A1D3-44F8-A62A-61A1541A36C0}" type="datetimeFigureOut">
              <a:rPr lang="en-IN" smtClean="0"/>
              <a:t>17-11-2022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680806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5800" y="1346947"/>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685800" y="4282763"/>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685800" y="1484779"/>
            <a:ext cx="7772400" cy="274320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a:grpSpLocks noChangeAspect="1"/>
          </p:cNvGrpSpPr>
          <p:nvPr/>
        </p:nvGrpSpPr>
        <p:grpSpPr>
          <a:xfrm>
            <a:off x="7234780" y="4107023"/>
            <a:ext cx="914400" cy="914400"/>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788670" y="1432223"/>
            <a:ext cx="7593330" cy="3035808"/>
          </a:xfrm>
        </p:spPr>
        <p:txBody>
          <a:bodyPr anchor="ctr">
            <a:noAutofit/>
          </a:bodyPr>
          <a:lstStyle>
            <a:lvl1pPr algn="l">
              <a:lnSpc>
                <a:spcPct val="80000"/>
              </a:lnSpc>
              <a:defRPr sz="6400" b="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802386" y="4389120"/>
            <a:ext cx="5918454" cy="1069848"/>
          </a:xfrm>
        </p:spPr>
        <p:txBody>
          <a:bodyPr>
            <a:normAutofit/>
          </a:bodyPr>
          <a:lstStyle>
            <a:lvl1pPr marL="0" indent="0" algn="l">
              <a:buNone/>
              <a:defRPr sz="1800" b="0">
                <a:solidFill>
                  <a:schemeClr val="tx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995A31C-A1D3-44F8-A62A-61A1541A36C0}" type="datetimeFigureOut">
              <a:rPr lang="en-IN" smtClean="0"/>
              <a:t>17-11-2022</a:t>
            </a:fld>
            <a:endParaRPr lang="en-IN"/>
          </a:p>
        </p:txBody>
      </p:sp>
      <p:sp>
        <p:nvSpPr>
          <p:cNvPr id="5" name="Footer Placeholder 4"/>
          <p:cNvSpPr>
            <a:spLocks noGrp="1"/>
          </p:cNvSpPr>
          <p:nvPr>
            <p:ph type="ftr" sz="quarter" idx="11"/>
          </p:nvPr>
        </p:nvSpPr>
        <p:spPr>
          <a:xfrm>
            <a:off x="812805" y="6272785"/>
            <a:ext cx="4745736" cy="365125"/>
          </a:xfrm>
        </p:spPr>
        <p:txBody>
          <a:bodyPr/>
          <a:lstStyle/>
          <a:p>
            <a:endParaRPr lang="en-IN"/>
          </a:p>
        </p:txBody>
      </p:sp>
      <p:sp>
        <p:nvSpPr>
          <p:cNvPr id="6" name="Slide Number Placeholder 5"/>
          <p:cNvSpPr>
            <a:spLocks noGrp="1"/>
          </p:cNvSpPr>
          <p:nvPr>
            <p:ph type="sldNum" sz="quarter" idx="12"/>
          </p:nvPr>
        </p:nvSpPr>
        <p:spPr>
          <a:xfrm>
            <a:off x="7244280" y="4227195"/>
            <a:ext cx="895401" cy="640080"/>
          </a:xfrm>
        </p:spPr>
        <p:txBody>
          <a:bodyPr/>
          <a:lstStyle>
            <a:lvl1pPr>
              <a:defRPr sz="2800" b="1"/>
            </a:lvl1pPr>
          </a:lstStyle>
          <a:p>
            <a:fld id="{A6E4F064-A7CA-4C37-BA10-B523F9DE6775}" type="slidenum">
              <a:rPr lang="en-IN" smtClean="0"/>
              <a:t>‹#›</a:t>
            </a:fld>
            <a:endParaRPr lang="en-IN"/>
          </a:p>
        </p:txBody>
      </p:sp>
    </p:spTree>
    <p:extLst>
      <p:ext uri="{BB962C8B-B14F-4D97-AF65-F5344CB8AC3E}">
        <p14:creationId xmlns:p14="http://schemas.microsoft.com/office/powerpoint/2010/main" val="2256503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995A31C-A1D3-44F8-A62A-61A1541A36C0}" type="datetimeFigureOut">
              <a:rPr lang="en-IN" smtClean="0"/>
              <a:t>17-11-2022</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28924346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9144000" cy="194001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5346" y="1225296"/>
            <a:ext cx="6960870" cy="3520440"/>
          </a:xfrm>
        </p:spPr>
        <p:txBody>
          <a:bodyPr anchor="ctr">
            <a:normAutofit/>
          </a:bodyPr>
          <a:lstStyle>
            <a:lvl1pPr>
              <a:lnSpc>
                <a:spcPct val="80000"/>
              </a:lnSpc>
              <a:defRPr sz="6400" b="0"/>
            </a:lvl1pPr>
          </a:lstStyle>
          <a:p>
            <a:r>
              <a:rPr lang="en-US"/>
              <a:t>Click to edit Master title style</a:t>
            </a:r>
            <a:endParaRPr lang="en-US" dirty="0"/>
          </a:p>
        </p:txBody>
      </p:sp>
      <p:sp>
        <p:nvSpPr>
          <p:cNvPr id="3" name="Text Placeholder 2"/>
          <p:cNvSpPr>
            <a:spLocks noGrp="1"/>
          </p:cNvSpPr>
          <p:nvPr>
            <p:ph type="body" idx="1"/>
          </p:nvPr>
        </p:nvSpPr>
        <p:spPr>
          <a:xfrm>
            <a:off x="1624330" y="5020056"/>
            <a:ext cx="6789420" cy="1066800"/>
          </a:xfrm>
        </p:spPr>
        <p:txBody>
          <a:bodyPr anchor="t">
            <a:normAutofit/>
          </a:bodyPr>
          <a:lstStyle>
            <a:lvl1pPr marL="0" indent="0">
              <a:buNone/>
              <a:defRPr sz="1800" b="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445251" y="6272785"/>
            <a:ext cx="1983232" cy="365125"/>
          </a:xfrm>
        </p:spPr>
        <p:txBody>
          <a:bodyPr/>
          <a:lstStyle>
            <a:lvl1pPr>
              <a:defRPr>
                <a:solidFill>
                  <a:schemeClr val="accent1">
                    <a:lumMod val="50000"/>
                  </a:schemeClr>
                </a:solidFill>
              </a:defRPr>
            </a:lvl1pPr>
          </a:lstStyle>
          <a:p>
            <a:fld id="{3995A31C-A1D3-44F8-A62A-61A1541A36C0}" type="datetimeFigureOut">
              <a:rPr lang="en-IN" smtClean="0"/>
              <a:t>17-11-2022</a:t>
            </a:fld>
            <a:endParaRPr lang="en-IN"/>
          </a:p>
        </p:txBody>
      </p:sp>
      <p:sp>
        <p:nvSpPr>
          <p:cNvPr id="5" name="Footer Placeholder 4"/>
          <p:cNvSpPr>
            <a:spLocks noGrp="1"/>
          </p:cNvSpPr>
          <p:nvPr>
            <p:ph type="ftr" sz="quarter" idx="11"/>
          </p:nvPr>
        </p:nvSpPr>
        <p:spPr>
          <a:xfrm>
            <a:off x="1636099" y="6272784"/>
            <a:ext cx="4745736" cy="365125"/>
          </a:xfrm>
        </p:spPr>
        <p:txBody>
          <a:bodyPr/>
          <a:lstStyle>
            <a:lvl1pPr>
              <a:defRPr>
                <a:solidFill>
                  <a:schemeClr val="accent1">
                    <a:lumMod val="50000"/>
                  </a:schemeClr>
                </a:solidFill>
              </a:defRPr>
            </a:lvl1pPr>
          </a:lstStyle>
          <a:p>
            <a:endParaRPr lang="en-IN"/>
          </a:p>
        </p:txBody>
      </p:sp>
      <p:grpSp>
        <p:nvGrpSpPr>
          <p:cNvPr id="8" name="Group 7"/>
          <p:cNvGrpSpPr>
            <a:grpSpLocks noChangeAspect="1"/>
          </p:cNvGrpSpPr>
          <p:nvPr/>
        </p:nvGrpSpPr>
        <p:grpSpPr>
          <a:xfrm>
            <a:off x="633862" y="2430623"/>
            <a:ext cx="914400" cy="914400"/>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645450" y="2508607"/>
            <a:ext cx="891224" cy="720332"/>
          </a:xfrm>
        </p:spPr>
        <p:txBody>
          <a:bodyPr/>
          <a:lstStyle>
            <a:lvl1pPr>
              <a:defRPr sz="2800"/>
            </a:lvl1pPr>
          </a:lstStyle>
          <a:p>
            <a:fld id="{A6E4F064-A7CA-4C37-BA10-B523F9DE6775}" type="slidenum">
              <a:rPr lang="en-IN" smtClean="0"/>
              <a:t>‹#›</a:t>
            </a:fld>
            <a:endParaRPr lang="en-IN"/>
          </a:p>
        </p:txBody>
      </p:sp>
    </p:spTree>
    <p:extLst>
      <p:ext uri="{BB962C8B-B14F-4D97-AF65-F5344CB8AC3E}">
        <p14:creationId xmlns:p14="http://schemas.microsoft.com/office/powerpoint/2010/main" val="26796643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0"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92218"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995A31C-A1D3-44F8-A62A-61A1541A36C0}" type="datetimeFigureOut">
              <a:rPr lang="en-IN" smtClean="0"/>
              <a:t>17-11-2022</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36859850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85800"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0"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20793"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820793"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995A31C-A1D3-44F8-A62A-61A1541A36C0}" type="datetimeFigureOut">
              <a:rPr lang="en-IN" smtClean="0"/>
              <a:t>17-11-2022</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4668247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lvl1pPr>
              <a:defRPr>
                <a:solidFill>
                  <a:schemeClr val="accent1">
                    <a:lumMod val="50000"/>
                  </a:schemeClr>
                </a:solidFill>
              </a:defRPr>
            </a:lvl1pPr>
          </a:lstStyle>
          <a:p>
            <a:fld id="{3995A31C-A1D3-44F8-A62A-61A1541A36C0}" type="datetimeFigureOut">
              <a:rPr lang="en-IN" smtClean="0"/>
              <a:t>17-11-2022</a:t>
            </a:fld>
            <a:endParaRPr lang="en-IN"/>
          </a:p>
        </p:txBody>
      </p:sp>
      <p:sp>
        <p:nvSpPr>
          <p:cNvPr id="4" name="Footer Placeholder 3"/>
          <p:cNvSpPr>
            <a:spLocks noGrp="1"/>
          </p:cNvSpPr>
          <p:nvPr>
            <p:ph type="ftr" sz="quarter" idx="11"/>
          </p:nvPr>
        </p:nvSpPr>
        <p:spPr/>
        <p:txBody>
          <a:bodyPr/>
          <a:lstStyle>
            <a:lvl1pPr>
              <a:defRPr>
                <a:solidFill>
                  <a:schemeClr val="accent1">
                    <a:lumMod val="50000"/>
                  </a:schemeClr>
                </a:solidFill>
              </a:defRPr>
            </a:lvl1pPr>
          </a:lstStyle>
          <a:p>
            <a:endParaRPr lang="en-IN"/>
          </a:p>
        </p:txBody>
      </p:sp>
      <p:sp>
        <p:nvSpPr>
          <p:cNvPr id="5" name="Slide Number Placeholder 4"/>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29806864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95A31C-A1D3-44F8-A62A-61A1541A36C0}" type="datetimeFigureOut">
              <a:rPr lang="en-IN" smtClean="0"/>
              <a:t>17-11-2022</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11227025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a:t>Click to edit Master title style</a:t>
            </a:r>
            <a:endParaRPr lang="en-US" dirty="0"/>
          </a:p>
        </p:txBody>
      </p:sp>
      <p:sp>
        <p:nvSpPr>
          <p:cNvPr id="3" name="Content Placeholder 2"/>
          <p:cNvSpPr>
            <a:spLocks noGrp="1"/>
          </p:cNvSpPr>
          <p:nvPr>
            <p:ph idx="1"/>
          </p:nvPr>
        </p:nvSpPr>
        <p:spPr>
          <a:xfrm>
            <a:off x="628650" y="685800"/>
            <a:ext cx="5033772"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9" name="Date Placeholder 8"/>
          <p:cNvSpPr>
            <a:spLocks noGrp="1"/>
          </p:cNvSpPr>
          <p:nvPr>
            <p:ph type="dt" sz="half" idx="10"/>
          </p:nvPr>
        </p:nvSpPr>
        <p:spPr/>
        <p:txBody>
          <a:bodyPr/>
          <a:lstStyle/>
          <a:p>
            <a:fld id="{3995A31C-A1D3-44F8-A62A-61A1541A36C0}" type="datetimeFigureOut">
              <a:rPr lang="en-IN" smtClean="0"/>
              <a:t>17-11-2022</a:t>
            </a:fld>
            <a:endParaRPr lang="en-IN"/>
          </a:p>
        </p:txBody>
      </p:sp>
      <p:sp>
        <p:nvSpPr>
          <p:cNvPr id="10" name="Footer Placeholder 9"/>
          <p:cNvSpPr>
            <a:spLocks noGrp="1"/>
          </p:cNvSpPr>
          <p:nvPr>
            <p:ph type="ftr" sz="quarter" idx="11"/>
          </p:nvPr>
        </p:nvSpPr>
        <p:spPr/>
        <p:txBody>
          <a:bodyPr/>
          <a:lstStyle/>
          <a:p>
            <a:endParaRPr lang="en-IN"/>
          </a:p>
        </p:txBody>
      </p:sp>
      <p:sp>
        <p:nvSpPr>
          <p:cNvPr id="11" name="Slide Number Placeholder 10"/>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2631652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995A31C-A1D3-44F8-A62A-61A1541A36C0}" type="datetimeFigureOut">
              <a:rPr lang="en-IN" smtClean="0"/>
              <a:t>17-11-2022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5462815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6227805"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8" name="Date Placeholder 7"/>
          <p:cNvSpPr>
            <a:spLocks noGrp="1"/>
          </p:cNvSpPr>
          <p:nvPr>
            <p:ph type="dt" sz="half" idx="10"/>
          </p:nvPr>
        </p:nvSpPr>
        <p:spPr/>
        <p:txBody>
          <a:bodyPr/>
          <a:lstStyle/>
          <a:p>
            <a:fld id="{3995A31C-A1D3-44F8-A62A-61A1541A36C0}" type="datetimeFigureOut">
              <a:rPr lang="en-IN" smtClean="0"/>
              <a:t>17-11-2022</a:t>
            </a:fld>
            <a:endParaRPr lang="en-IN"/>
          </a:p>
        </p:txBody>
      </p:sp>
      <p:sp>
        <p:nvSpPr>
          <p:cNvPr id="10" name="Slide Number Placeholder 9"/>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4916387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995A31C-A1D3-44F8-A62A-61A1541A36C0}" type="datetimeFigureOut">
              <a:rPr lang="en-IN" smtClean="0"/>
              <a:t>17-11-2022</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26276615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33400"/>
            <a:ext cx="1914525" cy="5638800"/>
          </a:xfrm>
        </p:spPr>
        <p:txBody>
          <a:bodyPr vert="eaVert"/>
          <a:lstStyle>
            <a:lvl1pPr>
              <a:defRPr b="0"/>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00100" y="533400"/>
            <a:ext cx="5629275"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995A31C-A1D3-44F8-A62A-61A1541A36C0}" type="datetimeFigureOut">
              <a:rPr lang="en-IN" smtClean="0"/>
              <a:t>17-11-2022</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2960602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995A31C-A1D3-44F8-A62A-61A1541A36C0}" type="datetimeFigureOut">
              <a:rPr lang="en-IN" smtClean="0"/>
              <a:t>17-11-2022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6E4F064-A7CA-4C37-BA10-B523F9DE6775}" type="slidenum">
              <a:rPr lang="en-IN" smtClean="0"/>
              <a:t>‹#›</a:t>
            </a:fld>
            <a:endParaRPr lang="en-IN"/>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2704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995A31C-A1D3-44F8-A62A-61A1541A36C0}" type="datetimeFigureOut">
              <a:rPr lang="en-IN" smtClean="0"/>
              <a:t>17-11-2022</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37387848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995A31C-A1D3-44F8-A62A-61A1541A36C0}" type="datetimeFigureOut">
              <a:rPr lang="en-IN" smtClean="0"/>
              <a:t>17-11-2022</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38407230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995A31C-A1D3-44F8-A62A-61A1541A36C0}" type="datetimeFigureOut">
              <a:rPr lang="en-IN" smtClean="0"/>
              <a:t>17-11-2022</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33055348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995A31C-A1D3-44F8-A62A-61A1541A36C0}" type="datetimeFigureOut">
              <a:rPr lang="en-IN" smtClean="0"/>
              <a:t>17-11-2022</a:t>
            </a:fld>
            <a:endParaRPr lang="en-IN"/>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IN"/>
          </a:p>
        </p:txBody>
      </p:sp>
      <p:sp>
        <p:nvSpPr>
          <p:cNvPr id="9" name="Slide Number Placeholder 8"/>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3051123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3995A31C-A1D3-44F8-A62A-61A1541A36C0}" type="datetimeFigureOut">
              <a:rPr lang="en-IN" smtClean="0"/>
              <a:t>17-11-2022</a:t>
            </a:fld>
            <a:endParaRPr lang="en-IN"/>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IN"/>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A6E4F064-A7CA-4C37-BA10-B523F9DE6775}" type="slidenum">
              <a:rPr lang="en-IN" smtClean="0"/>
              <a:t>‹#›</a:t>
            </a:fld>
            <a:endParaRPr lang="en-IN"/>
          </a:p>
        </p:txBody>
      </p:sp>
    </p:spTree>
    <p:extLst>
      <p:ext uri="{BB962C8B-B14F-4D97-AF65-F5344CB8AC3E}">
        <p14:creationId xmlns:p14="http://schemas.microsoft.com/office/powerpoint/2010/main" val="562025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995A31C-A1D3-44F8-A62A-61A1541A36C0}" type="datetimeFigureOut">
              <a:rPr lang="en-IN" smtClean="0"/>
              <a:t>17-11-2022</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6E4F064-A7CA-4C37-BA10-B523F9DE6775}" type="slidenum">
              <a:rPr lang="en-IN" smtClean="0"/>
              <a:t>‹#›</a:t>
            </a:fld>
            <a:endParaRPr lang="en-IN"/>
          </a:p>
        </p:txBody>
      </p:sp>
    </p:spTree>
    <p:extLst>
      <p:ext uri="{BB962C8B-B14F-4D97-AF65-F5344CB8AC3E}">
        <p14:creationId xmlns:p14="http://schemas.microsoft.com/office/powerpoint/2010/main" val="2701237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4.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3995A31C-A1D3-44F8-A62A-61A1541A36C0}" type="datetimeFigureOut">
              <a:rPr lang="en-IN" smtClean="0"/>
              <a:t>17-11-2022</a:t>
            </a:fld>
            <a:endParaRPr lang="en-IN"/>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IN"/>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A6E4F064-A7CA-4C37-BA10-B523F9DE6775}" type="slidenum">
              <a:rPr lang="en-IN" smtClean="0"/>
              <a:t>‹#›</a:t>
            </a:fld>
            <a:endParaRPr lang="en-IN"/>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57003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Group 11"/>
          <p:cNvGrpSpPr/>
          <p:nvPr/>
        </p:nvGrpSpPr>
        <p:grpSpPr>
          <a:xfrm>
            <a:off x="8522664" y="6255258"/>
            <a:ext cx="393192" cy="393192"/>
            <a:chOff x="8532189" y="5068824"/>
            <a:chExt cx="393192" cy="393192"/>
          </a:xfrm>
        </p:grpSpPr>
        <p:sp>
          <p:nvSpPr>
            <p:cNvPr id="8" name="Oval 7"/>
            <p:cNvSpPr>
              <a:spLocks noChangeAspect="1"/>
            </p:cNvSpPr>
            <p:nvPr/>
          </p:nvSpPr>
          <p:spPr>
            <a:xfrm>
              <a:off x="8532189" y="5068824"/>
              <a:ext cx="393192" cy="393192"/>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2" name="Title Placeholder 1"/>
          <p:cNvSpPr>
            <a:spLocks noGrp="1"/>
          </p:cNvSpPr>
          <p:nvPr>
            <p:ph type="title"/>
          </p:nvPr>
        </p:nvSpPr>
        <p:spPr>
          <a:xfrm>
            <a:off x="685800" y="484632"/>
            <a:ext cx="7772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121408"/>
            <a:ext cx="7772400" cy="405079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992368" y="6272785"/>
            <a:ext cx="2455164" cy="365125"/>
          </a:xfrm>
          <a:prstGeom prst="rect">
            <a:avLst/>
          </a:prstGeom>
        </p:spPr>
        <p:txBody>
          <a:bodyPr vert="horz" lIns="91440" tIns="45720" rIns="91440" bIns="45720" rtlCol="0" anchor="ctr"/>
          <a:lstStyle>
            <a:lvl1pPr algn="r">
              <a:defRPr sz="1000">
                <a:solidFill>
                  <a:schemeClr val="accent1">
                    <a:lumMod val="50000"/>
                  </a:schemeClr>
                </a:solidFill>
              </a:defRPr>
            </a:lvl1pPr>
          </a:lstStyle>
          <a:p>
            <a:fld id="{3995A31C-A1D3-44F8-A62A-61A1541A36C0}" type="datetimeFigureOut">
              <a:rPr lang="en-IN" smtClean="0"/>
              <a:t>17-11-2022</a:t>
            </a:fld>
            <a:endParaRPr lang="en-IN"/>
          </a:p>
        </p:txBody>
      </p:sp>
      <p:sp>
        <p:nvSpPr>
          <p:cNvPr id="5" name="Footer Placeholder 4"/>
          <p:cNvSpPr>
            <a:spLocks noGrp="1"/>
          </p:cNvSpPr>
          <p:nvPr>
            <p:ph type="ftr" sz="quarter" idx="3"/>
          </p:nvPr>
        </p:nvSpPr>
        <p:spPr>
          <a:xfrm>
            <a:off x="685800" y="6272785"/>
            <a:ext cx="4745736" cy="365125"/>
          </a:xfrm>
          <a:prstGeom prst="rect">
            <a:avLst/>
          </a:prstGeom>
        </p:spPr>
        <p:txBody>
          <a:bodyPr vert="horz" lIns="91440" tIns="45720" rIns="91440" bIns="45720" rtlCol="0" anchor="ctr"/>
          <a:lstStyle>
            <a:lvl1pPr algn="l">
              <a:defRPr sz="1000">
                <a:solidFill>
                  <a:schemeClr val="accent1">
                    <a:lumMod val="50000"/>
                  </a:schemeClr>
                </a:solidFill>
              </a:defRPr>
            </a:lvl1pPr>
          </a:lstStyle>
          <a:p>
            <a:endParaRPr lang="en-IN"/>
          </a:p>
        </p:txBody>
      </p:sp>
      <p:sp>
        <p:nvSpPr>
          <p:cNvPr id="6" name="Slide Number Placeholder 5"/>
          <p:cNvSpPr>
            <a:spLocks noGrp="1"/>
          </p:cNvSpPr>
          <p:nvPr>
            <p:ph type="sldNum" sz="quarter" idx="4"/>
          </p:nvPr>
        </p:nvSpPr>
        <p:spPr>
          <a:xfrm>
            <a:off x="8483346" y="6272785"/>
            <a:ext cx="480060" cy="365125"/>
          </a:xfrm>
          <a:prstGeom prst="rect">
            <a:avLst/>
          </a:prstGeom>
        </p:spPr>
        <p:txBody>
          <a:bodyPr vert="horz" lIns="91440" tIns="45720" rIns="91440" bIns="45720" rtlCol="0" anchor="ctr"/>
          <a:lstStyle>
            <a:lvl1pPr algn="ctr">
              <a:defRPr sz="1100" b="1" spc="-70" baseline="0">
                <a:solidFill>
                  <a:srgbClr val="FFFFFF"/>
                </a:solidFill>
                <a:latin typeface="+mn-lt"/>
              </a:defRPr>
            </a:lvl1pPr>
          </a:lstStyle>
          <a:p>
            <a:fld id="{A6E4F064-A7CA-4C37-BA10-B523F9DE6775}" type="slidenum">
              <a:rPr lang="en-IN" smtClean="0"/>
              <a:t>‹#›</a:t>
            </a:fld>
            <a:endParaRPr lang="en-IN"/>
          </a:p>
        </p:txBody>
      </p:sp>
    </p:spTree>
    <p:extLst>
      <p:ext uri="{BB962C8B-B14F-4D97-AF65-F5344CB8AC3E}">
        <p14:creationId xmlns:p14="http://schemas.microsoft.com/office/powerpoint/2010/main" val="163917154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200" b="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17FCE04-A43C-5946-F6B4-7EDF74E49F6A}"/>
              </a:ext>
            </a:extLst>
          </p:cNvPr>
          <p:cNvSpPr txBox="1"/>
          <p:nvPr/>
        </p:nvSpPr>
        <p:spPr>
          <a:xfrm>
            <a:off x="942109" y="1150035"/>
            <a:ext cx="7259781" cy="2308324"/>
          </a:xfrm>
          <a:prstGeom prst="rect">
            <a:avLst/>
          </a:prstGeom>
          <a:noFill/>
        </p:spPr>
        <p:txBody>
          <a:bodyPr wrap="square">
            <a:spAutoFit/>
          </a:bodyPr>
          <a:lstStyle/>
          <a:p>
            <a:pPr algn="ctr"/>
            <a:r>
              <a:rPr lang="en-IN" sz="3600" b="1" dirty="0">
                <a:effectLst/>
                <a:latin typeface="Times New Roman" panose="02020603050405020304" pitchFamily="18" charset="0"/>
                <a:ea typeface="Calibri" panose="020F0502020204030204" pitchFamily="34" charset="0"/>
                <a:cs typeface="Times New Roman" panose="02020603050405020304" pitchFamily="18" charset="0"/>
              </a:rPr>
              <a:t>IoT Design Methodology</a:t>
            </a:r>
          </a:p>
          <a:p>
            <a:pPr algn="ctr"/>
            <a:r>
              <a:rPr lang="en-IN" sz="3600" b="1" dirty="0">
                <a:effectLst/>
                <a:latin typeface="Times New Roman" panose="02020603050405020304" pitchFamily="18" charset="0"/>
                <a:ea typeface="Calibri" panose="020F0502020204030204" pitchFamily="34" charset="0"/>
                <a:cs typeface="Times New Roman" panose="02020603050405020304" pitchFamily="18" charset="0"/>
              </a:rPr>
              <a:t> – </a:t>
            </a:r>
          </a:p>
          <a:p>
            <a:pPr algn="ctr"/>
            <a:r>
              <a:rPr lang="en-IN" sz="3600" b="1" dirty="0">
                <a:effectLst/>
                <a:latin typeface="Times New Roman" panose="02020603050405020304" pitchFamily="18" charset="0"/>
                <a:ea typeface="Calibri" panose="020F0502020204030204" pitchFamily="34" charset="0"/>
                <a:cs typeface="Times New Roman" panose="02020603050405020304" pitchFamily="18" charset="0"/>
              </a:rPr>
              <a:t>DHT11 Based AC Simulation System</a:t>
            </a:r>
            <a:endParaRPr lang="en-IN"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31931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9527B6-86DE-6EC1-BAD8-4DAF8E7677C1}"/>
              </a:ext>
            </a:extLst>
          </p:cNvPr>
          <p:cNvSpPr/>
          <p:nvPr/>
        </p:nvSpPr>
        <p:spPr>
          <a:xfrm>
            <a:off x="545725" y="556645"/>
            <a:ext cx="6030818" cy="584775"/>
          </a:xfrm>
          <a:prstGeom prst="rect">
            <a:avLst/>
          </a:prstGeom>
          <a:noFill/>
        </p:spPr>
        <p:txBody>
          <a:bodyPr wrap="none" lIns="91440" tIns="45720" rIns="91440" bIns="45720">
            <a:spAutoFit/>
          </a:bodyPr>
          <a:lstStyle/>
          <a:p>
            <a:r>
              <a:rPr lang="en-IN" sz="3200" b="1" dirty="0">
                <a:effectLst/>
                <a:latin typeface="Times New Roman" panose="02020603050405020304" pitchFamily="18" charset="0"/>
                <a:ea typeface="Calibri" panose="020F0502020204030204" pitchFamily="34" charset="0"/>
                <a:cs typeface="Times New Roman" panose="02020603050405020304" pitchFamily="18" charset="0"/>
              </a:rPr>
              <a:t>Device &amp; Component Integration</a:t>
            </a:r>
          </a:p>
        </p:txBody>
      </p:sp>
      <p:pic>
        <p:nvPicPr>
          <p:cNvPr id="2" name="Picture 1">
            <a:extLst>
              <a:ext uri="{FF2B5EF4-FFF2-40B4-BE49-F238E27FC236}">
                <a16:creationId xmlns:a16="http://schemas.microsoft.com/office/drawing/2014/main" id="{A39AF611-5D9B-2553-FCD7-954BE07F532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 r="365" b="8987"/>
          <a:stretch/>
        </p:blipFill>
        <p:spPr bwMode="auto">
          <a:xfrm>
            <a:off x="234828" y="1723806"/>
            <a:ext cx="8674343" cy="3261330"/>
          </a:xfrm>
          <a:prstGeom prst="rect">
            <a:avLst/>
          </a:prstGeom>
          <a:noFill/>
          <a:ln>
            <a:noFill/>
          </a:ln>
        </p:spPr>
      </p:pic>
    </p:spTree>
    <p:extLst>
      <p:ext uri="{BB962C8B-B14F-4D97-AF65-F5344CB8AC3E}">
        <p14:creationId xmlns:p14="http://schemas.microsoft.com/office/powerpoint/2010/main" val="19155536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9527B6-86DE-6EC1-BAD8-4DAF8E7677C1}"/>
              </a:ext>
            </a:extLst>
          </p:cNvPr>
          <p:cNvSpPr/>
          <p:nvPr/>
        </p:nvSpPr>
        <p:spPr>
          <a:xfrm>
            <a:off x="545725" y="556645"/>
            <a:ext cx="4639412" cy="584775"/>
          </a:xfrm>
          <a:prstGeom prst="rect">
            <a:avLst/>
          </a:prstGeom>
          <a:noFill/>
        </p:spPr>
        <p:txBody>
          <a:bodyPr wrap="none" lIns="91440" tIns="45720" rIns="91440" bIns="45720">
            <a:spAutoFit/>
          </a:bodyPr>
          <a:lstStyle/>
          <a:p>
            <a:r>
              <a:rPr lang="en-IN" sz="3200" b="1" dirty="0">
                <a:effectLst/>
                <a:latin typeface="Times New Roman" panose="02020603050405020304" pitchFamily="18" charset="0"/>
                <a:ea typeface="Calibri" panose="020F0502020204030204" pitchFamily="34" charset="0"/>
                <a:cs typeface="Times New Roman" panose="02020603050405020304" pitchFamily="18" charset="0"/>
              </a:rPr>
              <a:t>Application Development</a:t>
            </a:r>
          </a:p>
        </p:txBody>
      </p:sp>
      <p:pic>
        <p:nvPicPr>
          <p:cNvPr id="2" name="Picture 1" descr="Lcd 0.96 in oled modul - parts submit - fritzing forum">
            <a:extLst>
              <a:ext uri="{FF2B5EF4-FFF2-40B4-BE49-F238E27FC236}">
                <a16:creationId xmlns:a16="http://schemas.microsoft.com/office/drawing/2014/main" id="{B99FDDC8-3A7B-8E72-0BDC-38BA08155D1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2601" t="24330" r="19566" b="21028"/>
          <a:stretch/>
        </p:blipFill>
        <p:spPr bwMode="auto">
          <a:xfrm>
            <a:off x="748925" y="1614455"/>
            <a:ext cx="2494901" cy="2357182"/>
          </a:xfrm>
          <a:prstGeom prst="rect">
            <a:avLst/>
          </a:prstGeom>
          <a:noFill/>
          <a:ln>
            <a:noFill/>
          </a:ln>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CD70E504-F0EE-2358-C822-B94F2F6CD73B}"/>
              </a:ext>
            </a:extLst>
          </p:cNvPr>
          <p:cNvSpPr txBox="1"/>
          <p:nvPr/>
        </p:nvSpPr>
        <p:spPr>
          <a:xfrm>
            <a:off x="1043710" y="2244436"/>
            <a:ext cx="2013528" cy="369332"/>
          </a:xfrm>
          <a:prstGeom prst="rect">
            <a:avLst/>
          </a:prstGeom>
          <a:noFill/>
        </p:spPr>
        <p:txBody>
          <a:bodyPr wrap="square" rtlCol="0">
            <a:spAutoFit/>
          </a:bodyPr>
          <a:lstStyle/>
          <a:p>
            <a:r>
              <a:rPr lang="en-US" dirty="0">
                <a:ln>
                  <a:solidFill>
                    <a:schemeClr val="bg1">
                      <a:lumMod val="95000"/>
                    </a:schemeClr>
                  </a:solidFill>
                </a:ln>
                <a:solidFill>
                  <a:schemeClr val="bg1"/>
                </a:solidFill>
              </a:rPr>
              <a:t>Temperature : 30</a:t>
            </a:r>
            <a:endParaRPr lang="en-IN" dirty="0">
              <a:ln>
                <a:solidFill>
                  <a:schemeClr val="bg1">
                    <a:lumMod val="95000"/>
                  </a:schemeClr>
                </a:solidFill>
              </a:ln>
              <a:solidFill>
                <a:schemeClr val="bg1"/>
              </a:solidFill>
            </a:endParaRPr>
          </a:p>
        </p:txBody>
      </p:sp>
      <p:pic>
        <p:nvPicPr>
          <p:cNvPr id="6" name="Picture 5">
            <a:extLst>
              <a:ext uri="{FF2B5EF4-FFF2-40B4-BE49-F238E27FC236}">
                <a16:creationId xmlns:a16="http://schemas.microsoft.com/office/drawing/2014/main" id="{E1D4B4D0-0CE7-B20E-D11E-6EDF4CABB8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5137" y="1310609"/>
            <a:ext cx="2964874" cy="2964874"/>
          </a:xfrm>
          <a:prstGeom prst="rect">
            <a:avLst/>
          </a:prstGeom>
        </p:spPr>
      </p:pic>
      <p:cxnSp>
        <p:nvCxnSpPr>
          <p:cNvPr id="8" name="Straight Arrow Connector 7">
            <a:extLst>
              <a:ext uri="{FF2B5EF4-FFF2-40B4-BE49-F238E27FC236}">
                <a16:creationId xmlns:a16="http://schemas.microsoft.com/office/drawing/2014/main" id="{EFAD0DEA-24A8-39A8-F2EA-2FB0F77F71CD}"/>
              </a:ext>
            </a:extLst>
          </p:cNvPr>
          <p:cNvCxnSpPr>
            <a:cxnSpLocks/>
            <a:stCxn id="6" idx="1"/>
            <a:endCxn id="2" idx="3"/>
          </p:cNvCxnSpPr>
          <p:nvPr/>
        </p:nvCxnSpPr>
        <p:spPr>
          <a:xfrm flipH="1">
            <a:off x="3243826" y="2793046"/>
            <a:ext cx="1941311"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4FEAFBD-AFEE-CBA1-8CE1-B5D7AB599377}"/>
              </a:ext>
            </a:extLst>
          </p:cNvPr>
          <p:cNvSpPr txBox="1"/>
          <p:nvPr/>
        </p:nvSpPr>
        <p:spPr>
          <a:xfrm>
            <a:off x="3475572" y="2392936"/>
            <a:ext cx="1477818" cy="400110"/>
          </a:xfrm>
          <a:prstGeom prst="rect">
            <a:avLst/>
          </a:prstGeom>
          <a:noFill/>
        </p:spPr>
        <p:txBody>
          <a:bodyPr wrap="square">
            <a:spAutoFit/>
          </a:bodyPr>
          <a:lstStyle/>
          <a:p>
            <a:pPr algn="ctr"/>
            <a:r>
              <a:rPr lang="en-IN" sz="2000" b="1" dirty="0">
                <a:effectLst/>
                <a:latin typeface="Times New Roman" panose="02020603050405020304" pitchFamily="18" charset="0"/>
                <a:ea typeface="Calibri" panose="020F0502020204030204" pitchFamily="34" charset="0"/>
                <a:cs typeface="Times New Roman" panose="02020603050405020304" pitchFamily="18" charset="0"/>
              </a:rPr>
              <a:t>Connected</a:t>
            </a:r>
            <a:endParaRPr lang="en-IN"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453112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9527B6-86DE-6EC1-BAD8-4DAF8E7677C1}"/>
              </a:ext>
            </a:extLst>
          </p:cNvPr>
          <p:cNvSpPr/>
          <p:nvPr/>
        </p:nvSpPr>
        <p:spPr>
          <a:xfrm>
            <a:off x="545725" y="556645"/>
            <a:ext cx="6980372" cy="584775"/>
          </a:xfrm>
          <a:prstGeom prst="rect">
            <a:avLst/>
          </a:prstGeom>
          <a:noFill/>
        </p:spPr>
        <p:txBody>
          <a:bodyPr wrap="none" lIns="91440" tIns="45720" rIns="91440" bIns="45720">
            <a:spAutoFit/>
          </a:bodyPr>
          <a:lstStyle/>
          <a:p>
            <a:r>
              <a:rPr lang="en-IN" sz="3200" b="1" dirty="0">
                <a:effectLst/>
                <a:latin typeface="Times New Roman" panose="02020603050405020304" pitchFamily="18" charset="0"/>
                <a:ea typeface="Calibri" panose="020F0502020204030204" pitchFamily="34" charset="0"/>
                <a:cs typeface="Times New Roman" panose="02020603050405020304" pitchFamily="18" charset="0"/>
              </a:rPr>
              <a:t>Purpose &amp; Requirements Specification</a:t>
            </a:r>
            <a:endParaRPr lang="en-IN"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D490540E-3EBB-D774-5A8F-D97DCB1062D2}"/>
              </a:ext>
            </a:extLst>
          </p:cNvPr>
          <p:cNvSpPr txBox="1"/>
          <p:nvPr/>
        </p:nvSpPr>
        <p:spPr>
          <a:xfrm>
            <a:off x="794327" y="1342103"/>
            <a:ext cx="7555346" cy="3477875"/>
          </a:xfrm>
          <a:prstGeom prst="rect">
            <a:avLst/>
          </a:prstGeom>
          <a:noFill/>
        </p:spPr>
        <p:txBody>
          <a:bodyPr wrap="square">
            <a:spAutoFit/>
          </a:bodyPr>
          <a:lstStyle/>
          <a:p>
            <a:pPr algn="just"/>
            <a:r>
              <a:rPr lang="en-IN" sz="2000" b="1" dirty="0">
                <a:effectLst/>
                <a:latin typeface="Times New Roman" panose="02020603050405020304" pitchFamily="18" charset="0"/>
                <a:ea typeface="Calibri" panose="020F0502020204030204" pitchFamily="34" charset="0"/>
                <a:cs typeface="Times New Roman" panose="02020603050405020304" pitchFamily="18" charset="0"/>
              </a:rPr>
              <a:t>Purpose:</a:t>
            </a:r>
            <a:r>
              <a:rPr lang="en-IN" sz="2000" dirty="0">
                <a:effectLst/>
                <a:latin typeface="Times New Roman" panose="02020603050405020304" pitchFamily="18" charset="0"/>
                <a:ea typeface="Calibri" panose="020F0502020204030204" pitchFamily="34" charset="0"/>
                <a:cs typeface="Times New Roman" panose="02020603050405020304" pitchFamily="18" charset="0"/>
              </a:rPr>
              <a:t> A DHT11 Sensor Based AC Simulation System that allows controlling of the AC Output in a home Automatically using the System.</a:t>
            </a:r>
            <a:endParaRPr lang="en-IN"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en-IN" sz="2000" b="1" dirty="0">
                <a:effectLst/>
                <a:latin typeface="Times New Roman" panose="02020603050405020304" pitchFamily="18" charset="0"/>
                <a:ea typeface="Calibri" panose="020F0502020204030204" pitchFamily="34" charset="0"/>
                <a:cs typeface="Times New Roman" panose="02020603050405020304" pitchFamily="18" charset="0"/>
              </a:rPr>
              <a:t>Behaviour:</a:t>
            </a:r>
            <a:r>
              <a:rPr lang="en-IN" sz="2000" dirty="0">
                <a:effectLst/>
                <a:latin typeface="Times New Roman" panose="02020603050405020304" pitchFamily="18" charset="0"/>
                <a:ea typeface="Calibri" panose="020F0502020204030204" pitchFamily="34" charset="0"/>
                <a:cs typeface="Times New Roman" panose="02020603050405020304" pitchFamily="18" charset="0"/>
              </a:rPr>
              <a:t> The system should have auto mode based on Temperature detected by DHT11 Sensor. In auto mode, the system measures the Temperature in the room and adjust the output of AC accordingly.</a:t>
            </a:r>
            <a:endParaRPr lang="en-IN"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en-IN" sz="2000" b="1" dirty="0">
                <a:effectLst/>
                <a:latin typeface="Times New Roman" panose="02020603050405020304" pitchFamily="18" charset="0"/>
                <a:ea typeface="Calibri" panose="020F0502020204030204" pitchFamily="34" charset="0"/>
                <a:cs typeface="Times New Roman" panose="02020603050405020304" pitchFamily="18" charset="0"/>
              </a:rPr>
              <a:t>System Management Requirement:</a:t>
            </a:r>
            <a:r>
              <a:rPr lang="en-IN" sz="2000" dirty="0">
                <a:effectLst/>
                <a:latin typeface="Times New Roman" panose="02020603050405020304" pitchFamily="18" charset="0"/>
                <a:ea typeface="Calibri" panose="020F0502020204030204" pitchFamily="34" charset="0"/>
                <a:cs typeface="Times New Roman" panose="02020603050405020304" pitchFamily="18" charset="0"/>
              </a:rPr>
              <a:t> The system should provide monitoring of temperature and status of the AC in Realtime basis.</a:t>
            </a:r>
            <a:endParaRPr lang="en-IN"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en-IN" sz="2000" b="1" dirty="0">
                <a:effectLst/>
                <a:latin typeface="Times New Roman" panose="02020603050405020304" pitchFamily="18" charset="0"/>
                <a:ea typeface="Calibri" panose="020F0502020204030204" pitchFamily="34" charset="0"/>
                <a:cs typeface="Times New Roman" panose="02020603050405020304" pitchFamily="18" charset="0"/>
              </a:rPr>
              <a:t>Data Analysis Requirement:</a:t>
            </a:r>
            <a:r>
              <a:rPr lang="en-IN" sz="2000" dirty="0">
                <a:effectLst/>
                <a:latin typeface="Times New Roman" panose="02020603050405020304" pitchFamily="18" charset="0"/>
                <a:ea typeface="Calibri" panose="020F0502020204030204" pitchFamily="34" charset="0"/>
                <a:cs typeface="Times New Roman" panose="02020603050405020304" pitchFamily="18" charset="0"/>
              </a:rPr>
              <a:t> The system should perform local analysis of the data.</a:t>
            </a:r>
            <a:endParaRPr lang="en-IN"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en-IN" sz="2000" b="1" dirty="0">
                <a:effectLst/>
                <a:latin typeface="Times New Roman" panose="02020603050405020304" pitchFamily="18" charset="0"/>
                <a:ea typeface="Calibri" panose="020F0502020204030204" pitchFamily="34" charset="0"/>
                <a:cs typeface="Times New Roman" panose="02020603050405020304" pitchFamily="18" charset="0"/>
              </a:rPr>
              <a:t>Application Deployment Requirement:</a:t>
            </a:r>
            <a:r>
              <a:rPr lang="en-IN" sz="2000" dirty="0">
                <a:effectLst/>
                <a:latin typeface="Times New Roman" panose="02020603050405020304" pitchFamily="18" charset="0"/>
                <a:ea typeface="Calibri" panose="020F0502020204030204" pitchFamily="34" charset="0"/>
                <a:cs typeface="Times New Roman" panose="02020603050405020304" pitchFamily="18" charset="0"/>
              </a:rPr>
              <a:t> The application should be deployed locally on the device. Using Plug and Play Principle.</a:t>
            </a:r>
            <a:endParaRPr lang="en-IN"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57514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9527B6-86DE-6EC1-BAD8-4DAF8E7677C1}"/>
              </a:ext>
            </a:extLst>
          </p:cNvPr>
          <p:cNvSpPr/>
          <p:nvPr/>
        </p:nvSpPr>
        <p:spPr>
          <a:xfrm>
            <a:off x="545725" y="556645"/>
            <a:ext cx="3859326" cy="584775"/>
          </a:xfrm>
          <a:prstGeom prst="rect">
            <a:avLst/>
          </a:prstGeom>
          <a:noFill/>
        </p:spPr>
        <p:txBody>
          <a:bodyPr wrap="none" lIns="91440" tIns="45720" rIns="91440" bIns="45720">
            <a:spAutoFit/>
          </a:bodyPr>
          <a:lstStyle/>
          <a:p>
            <a:r>
              <a:rPr lang="en-IN" sz="3200" b="1" dirty="0">
                <a:effectLst/>
                <a:latin typeface="Times New Roman" panose="02020603050405020304" pitchFamily="18" charset="0"/>
                <a:ea typeface="Calibri" panose="020F0502020204030204" pitchFamily="34" charset="0"/>
                <a:cs typeface="Times New Roman" panose="02020603050405020304" pitchFamily="18" charset="0"/>
              </a:rPr>
              <a:t>Process Specification</a:t>
            </a:r>
          </a:p>
        </p:txBody>
      </p:sp>
      <p:pic>
        <p:nvPicPr>
          <p:cNvPr id="3" name="Picture 2">
            <a:extLst>
              <a:ext uri="{FF2B5EF4-FFF2-40B4-BE49-F238E27FC236}">
                <a16:creationId xmlns:a16="http://schemas.microsoft.com/office/drawing/2014/main" id="{066BA800-B414-64C0-8A28-4C9F8FE56EB0}"/>
              </a:ext>
            </a:extLst>
          </p:cNvPr>
          <p:cNvPicPr>
            <a:picLocks noChangeAspect="1"/>
          </p:cNvPicPr>
          <p:nvPr/>
        </p:nvPicPr>
        <p:blipFill rotWithShape="1">
          <a:blip r:embed="rId2"/>
          <a:srcRect r="51826" b="31908"/>
          <a:stretch/>
        </p:blipFill>
        <p:spPr>
          <a:xfrm>
            <a:off x="1708727" y="1269999"/>
            <a:ext cx="6431175" cy="5113221"/>
          </a:xfrm>
          <a:prstGeom prst="rect">
            <a:avLst/>
          </a:prstGeom>
        </p:spPr>
      </p:pic>
    </p:spTree>
    <p:extLst>
      <p:ext uri="{BB962C8B-B14F-4D97-AF65-F5344CB8AC3E}">
        <p14:creationId xmlns:p14="http://schemas.microsoft.com/office/powerpoint/2010/main" val="36658162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9527B6-86DE-6EC1-BAD8-4DAF8E7677C1}"/>
              </a:ext>
            </a:extLst>
          </p:cNvPr>
          <p:cNvSpPr/>
          <p:nvPr/>
        </p:nvSpPr>
        <p:spPr>
          <a:xfrm>
            <a:off x="545725" y="556645"/>
            <a:ext cx="5152373" cy="584775"/>
          </a:xfrm>
          <a:prstGeom prst="rect">
            <a:avLst/>
          </a:prstGeom>
          <a:noFill/>
        </p:spPr>
        <p:txBody>
          <a:bodyPr wrap="none" lIns="91440" tIns="45720" rIns="91440" bIns="45720">
            <a:spAutoFit/>
          </a:bodyPr>
          <a:lstStyle/>
          <a:p>
            <a:r>
              <a:rPr lang="en-IN" sz="3200" b="1" dirty="0">
                <a:effectLst/>
                <a:latin typeface="Times New Roman" panose="02020603050405020304" pitchFamily="18" charset="0"/>
                <a:ea typeface="Calibri" panose="020F0502020204030204" pitchFamily="34" charset="0"/>
                <a:cs typeface="Times New Roman" panose="02020603050405020304" pitchFamily="18" charset="0"/>
              </a:rPr>
              <a:t>Domain Model Specification</a:t>
            </a:r>
          </a:p>
        </p:txBody>
      </p:sp>
      <p:pic>
        <p:nvPicPr>
          <p:cNvPr id="3" name="Picture 2">
            <a:extLst>
              <a:ext uri="{FF2B5EF4-FFF2-40B4-BE49-F238E27FC236}">
                <a16:creationId xmlns:a16="http://schemas.microsoft.com/office/drawing/2014/main" id="{1463D92B-7FFB-6DB9-282C-4D8A4024C71E}"/>
              </a:ext>
            </a:extLst>
          </p:cNvPr>
          <p:cNvPicPr>
            <a:picLocks noChangeAspect="1"/>
          </p:cNvPicPr>
          <p:nvPr/>
        </p:nvPicPr>
        <p:blipFill rotWithShape="1">
          <a:blip r:embed="rId2"/>
          <a:srcRect r="52020" b="7949"/>
          <a:stretch/>
        </p:blipFill>
        <p:spPr>
          <a:xfrm>
            <a:off x="2207491" y="1141420"/>
            <a:ext cx="5227782" cy="5641648"/>
          </a:xfrm>
          <a:prstGeom prst="rect">
            <a:avLst/>
          </a:prstGeom>
        </p:spPr>
      </p:pic>
    </p:spTree>
    <p:extLst>
      <p:ext uri="{BB962C8B-B14F-4D97-AF65-F5344CB8AC3E}">
        <p14:creationId xmlns:p14="http://schemas.microsoft.com/office/powerpoint/2010/main" val="26521185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9527B6-86DE-6EC1-BAD8-4DAF8E7677C1}"/>
              </a:ext>
            </a:extLst>
          </p:cNvPr>
          <p:cNvSpPr/>
          <p:nvPr/>
        </p:nvSpPr>
        <p:spPr>
          <a:xfrm>
            <a:off x="545725" y="556645"/>
            <a:ext cx="5904180" cy="584775"/>
          </a:xfrm>
          <a:prstGeom prst="rect">
            <a:avLst/>
          </a:prstGeom>
          <a:noFill/>
        </p:spPr>
        <p:txBody>
          <a:bodyPr wrap="none" lIns="91440" tIns="45720" rIns="91440" bIns="45720">
            <a:spAutoFit/>
          </a:bodyPr>
          <a:lstStyle/>
          <a:p>
            <a:r>
              <a:rPr lang="en-IN" sz="3200" b="1" dirty="0">
                <a:effectLst/>
                <a:latin typeface="Times New Roman" panose="02020603050405020304" pitchFamily="18" charset="0"/>
                <a:ea typeface="Calibri" panose="020F0502020204030204" pitchFamily="34" charset="0"/>
                <a:cs typeface="Times New Roman" panose="02020603050405020304" pitchFamily="18" charset="0"/>
              </a:rPr>
              <a:t>Information Model Specification</a:t>
            </a:r>
          </a:p>
        </p:txBody>
      </p:sp>
      <p:pic>
        <p:nvPicPr>
          <p:cNvPr id="3" name="Picture 2">
            <a:extLst>
              <a:ext uri="{FF2B5EF4-FFF2-40B4-BE49-F238E27FC236}">
                <a16:creationId xmlns:a16="http://schemas.microsoft.com/office/drawing/2014/main" id="{740D12AD-F2E4-2816-EDD5-95C1BD3E061F}"/>
              </a:ext>
            </a:extLst>
          </p:cNvPr>
          <p:cNvPicPr>
            <a:picLocks noChangeAspect="1"/>
          </p:cNvPicPr>
          <p:nvPr/>
        </p:nvPicPr>
        <p:blipFill rotWithShape="1">
          <a:blip r:embed="rId2"/>
          <a:srcRect r="50000" b="46992"/>
          <a:stretch/>
        </p:blipFill>
        <p:spPr>
          <a:xfrm>
            <a:off x="1459345" y="1572804"/>
            <a:ext cx="6225309" cy="3712391"/>
          </a:xfrm>
          <a:prstGeom prst="rect">
            <a:avLst/>
          </a:prstGeom>
        </p:spPr>
      </p:pic>
    </p:spTree>
    <p:extLst>
      <p:ext uri="{BB962C8B-B14F-4D97-AF65-F5344CB8AC3E}">
        <p14:creationId xmlns:p14="http://schemas.microsoft.com/office/powerpoint/2010/main" val="1544616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9527B6-86DE-6EC1-BAD8-4DAF8E7677C1}"/>
              </a:ext>
            </a:extLst>
          </p:cNvPr>
          <p:cNvSpPr/>
          <p:nvPr/>
        </p:nvSpPr>
        <p:spPr>
          <a:xfrm>
            <a:off x="545725" y="556645"/>
            <a:ext cx="3980577" cy="584775"/>
          </a:xfrm>
          <a:prstGeom prst="rect">
            <a:avLst/>
          </a:prstGeom>
          <a:noFill/>
        </p:spPr>
        <p:txBody>
          <a:bodyPr wrap="none" lIns="91440" tIns="45720" rIns="91440" bIns="45720">
            <a:spAutoFit/>
          </a:bodyPr>
          <a:lstStyle/>
          <a:p>
            <a:r>
              <a:rPr lang="en-IN" sz="3200" b="1" dirty="0">
                <a:effectLst/>
                <a:latin typeface="Times New Roman" panose="02020603050405020304" pitchFamily="18" charset="0"/>
                <a:ea typeface="Calibri" panose="020F0502020204030204" pitchFamily="34" charset="0"/>
                <a:cs typeface="Times New Roman" panose="02020603050405020304" pitchFamily="18" charset="0"/>
              </a:rPr>
              <a:t>Service Specifications</a:t>
            </a:r>
          </a:p>
        </p:txBody>
      </p:sp>
      <p:pic>
        <p:nvPicPr>
          <p:cNvPr id="2" name="Picture 1">
            <a:extLst>
              <a:ext uri="{FF2B5EF4-FFF2-40B4-BE49-F238E27FC236}">
                <a16:creationId xmlns:a16="http://schemas.microsoft.com/office/drawing/2014/main" id="{796A5707-678B-F04F-D3D6-C30AA14B1993}"/>
              </a:ext>
            </a:extLst>
          </p:cNvPr>
          <p:cNvPicPr>
            <a:picLocks noChangeAspect="1"/>
          </p:cNvPicPr>
          <p:nvPr/>
        </p:nvPicPr>
        <p:blipFill rotWithShape="1">
          <a:blip r:embed="rId2"/>
          <a:srcRect r="51826" b="31908"/>
          <a:stretch/>
        </p:blipFill>
        <p:spPr>
          <a:xfrm>
            <a:off x="3124457" y="1141420"/>
            <a:ext cx="3253483" cy="2586740"/>
          </a:xfrm>
          <a:prstGeom prst="rect">
            <a:avLst/>
          </a:prstGeom>
        </p:spPr>
      </p:pic>
      <p:pic>
        <p:nvPicPr>
          <p:cNvPr id="5" name="Picture 4">
            <a:extLst>
              <a:ext uri="{FF2B5EF4-FFF2-40B4-BE49-F238E27FC236}">
                <a16:creationId xmlns:a16="http://schemas.microsoft.com/office/drawing/2014/main" id="{52A16950-7F67-B74B-7879-89AC727B7F48}"/>
              </a:ext>
            </a:extLst>
          </p:cNvPr>
          <p:cNvPicPr>
            <a:picLocks noChangeAspect="1"/>
          </p:cNvPicPr>
          <p:nvPr/>
        </p:nvPicPr>
        <p:blipFill rotWithShape="1">
          <a:blip r:embed="rId3"/>
          <a:srcRect r="50000" b="46992"/>
          <a:stretch/>
        </p:blipFill>
        <p:spPr>
          <a:xfrm>
            <a:off x="3137607" y="4069081"/>
            <a:ext cx="2882193" cy="1718762"/>
          </a:xfrm>
          <a:prstGeom prst="rect">
            <a:avLst/>
          </a:prstGeom>
        </p:spPr>
      </p:pic>
      <p:sp>
        <p:nvSpPr>
          <p:cNvPr id="7" name="TextBox 6">
            <a:extLst>
              <a:ext uri="{FF2B5EF4-FFF2-40B4-BE49-F238E27FC236}">
                <a16:creationId xmlns:a16="http://schemas.microsoft.com/office/drawing/2014/main" id="{49B90C0F-93B5-2D65-FEB3-F6284A4DBE35}"/>
              </a:ext>
            </a:extLst>
          </p:cNvPr>
          <p:cNvSpPr txBox="1"/>
          <p:nvPr/>
        </p:nvSpPr>
        <p:spPr>
          <a:xfrm>
            <a:off x="5233099" y="1321409"/>
            <a:ext cx="2065020" cy="338554"/>
          </a:xfrm>
          <a:prstGeom prst="rect">
            <a:avLst/>
          </a:prstGeom>
          <a:noFill/>
        </p:spPr>
        <p:txBody>
          <a:bodyPr wrap="square" rtlCol="0">
            <a:spAutoFit/>
          </a:bodyPr>
          <a:lstStyle/>
          <a:p>
            <a:pPr algn="just"/>
            <a:r>
              <a:rPr lang="en-US" sz="800" b="1" dirty="0"/>
              <a:t>Mode Service:</a:t>
            </a:r>
            <a:r>
              <a:rPr lang="en-US" sz="800" dirty="0"/>
              <a:t> Sets mode to auto or manual or retrieves the current mode.</a:t>
            </a:r>
            <a:endParaRPr lang="en-IN" sz="800" dirty="0"/>
          </a:p>
        </p:txBody>
      </p:sp>
      <p:sp>
        <p:nvSpPr>
          <p:cNvPr id="8" name="Arc 7">
            <a:extLst>
              <a:ext uri="{FF2B5EF4-FFF2-40B4-BE49-F238E27FC236}">
                <a16:creationId xmlns:a16="http://schemas.microsoft.com/office/drawing/2014/main" id="{EEE0DB5C-7D61-2876-FBCD-6C761EC26594}"/>
              </a:ext>
            </a:extLst>
          </p:cNvPr>
          <p:cNvSpPr/>
          <p:nvPr/>
        </p:nvSpPr>
        <p:spPr>
          <a:xfrm>
            <a:off x="4850130" y="2352750"/>
            <a:ext cx="2743200" cy="2586740"/>
          </a:xfrm>
          <a:prstGeom prst="arc">
            <a:avLst>
              <a:gd name="adj1" fmla="val 16200000"/>
              <a:gd name="adj2" fmla="val 587569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sp>
        <p:nvSpPr>
          <p:cNvPr id="9" name="Arc 8">
            <a:extLst>
              <a:ext uri="{FF2B5EF4-FFF2-40B4-BE49-F238E27FC236}">
                <a16:creationId xmlns:a16="http://schemas.microsoft.com/office/drawing/2014/main" id="{1E86186E-4C6E-CA09-1DA7-44765B7ADBDE}"/>
              </a:ext>
            </a:extLst>
          </p:cNvPr>
          <p:cNvSpPr/>
          <p:nvPr/>
        </p:nvSpPr>
        <p:spPr>
          <a:xfrm flipH="1">
            <a:off x="1687830" y="2352750"/>
            <a:ext cx="2743200" cy="2586740"/>
          </a:xfrm>
          <a:prstGeom prst="arc">
            <a:avLst>
              <a:gd name="adj1" fmla="val 16200000"/>
              <a:gd name="adj2" fmla="val 5530673"/>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sp>
        <p:nvSpPr>
          <p:cNvPr id="10" name="TextBox 9">
            <a:extLst>
              <a:ext uri="{FF2B5EF4-FFF2-40B4-BE49-F238E27FC236}">
                <a16:creationId xmlns:a16="http://schemas.microsoft.com/office/drawing/2014/main" id="{95C5357B-FBE5-84D5-39F4-18C55C8B4A6E}"/>
              </a:ext>
            </a:extLst>
          </p:cNvPr>
          <p:cNvSpPr txBox="1"/>
          <p:nvPr/>
        </p:nvSpPr>
        <p:spPr>
          <a:xfrm>
            <a:off x="2686178" y="5905500"/>
            <a:ext cx="5093842" cy="584775"/>
          </a:xfrm>
          <a:prstGeom prst="rect">
            <a:avLst/>
          </a:prstGeom>
          <a:noFill/>
        </p:spPr>
        <p:txBody>
          <a:bodyPr wrap="square" rtlCol="0">
            <a:spAutoFit/>
          </a:bodyPr>
          <a:lstStyle/>
          <a:p>
            <a:pPr algn="just"/>
            <a:r>
              <a:rPr lang="en-US" sz="800" b="1" dirty="0"/>
              <a:t>Controller Service:</a:t>
            </a:r>
            <a:r>
              <a:rPr lang="en-US" sz="800" dirty="0"/>
              <a:t> In auto mode, the controller service will monitor the temperature from the DHT11 sensor and then regulates the cooling as output from AC. The base is set of specific range of temperature values.</a:t>
            </a:r>
          </a:p>
          <a:p>
            <a:pPr algn="just"/>
            <a:r>
              <a:rPr lang="en-US" sz="800" dirty="0"/>
              <a:t>In manual mode, the controller service is transferred to the AC and is controlled by the user.</a:t>
            </a:r>
            <a:endParaRPr lang="en-IN" sz="800" dirty="0"/>
          </a:p>
        </p:txBody>
      </p:sp>
      <p:sp>
        <p:nvSpPr>
          <p:cNvPr id="11" name="TextBox 10">
            <a:extLst>
              <a:ext uri="{FF2B5EF4-FFF2-40B4-BE49-F238E27FC236}">
                <a16:creationId xmlns:a16="http://schemas.microsoft.com/office/drawing/2014/main" id="{0B100812-526B-FD71-2080-724EB8608A5F}"/>
              </a:ext>
            </a:extLst>
          </p:cNvPr>
          <p:cNvSpPr txBox="1"/>
          <p:nvPr/>
        </p:nvSpPr>
        <p:spPr>
          <a:xfrm>
            <a:off x="7579360" y="3431309"/>
            <a:ext cx="1278313" cy="584775"/>
          </a:xfrm>
          <a:prstGeom prst="rect">
            <a:avLst/>
          </a:prstGeom>
          <a:noFill/>
        </p:spPr>
        <p:txBody>
          <a:bodyPr wrap="square" rtlCol="0">
            <a:spAutoFit/>
          </a:bodyPr>
          <a:lstStyle/>
          <a:p>
            <a:pPr algn="just"/>
            <a:r>
              <a:rPr lang="en-US" sz="800" b="1" dirty="0"/>
              <a:t>State Service:</a:t>
            </a:r>
            <a:r>
              <a:rPr lang="en-US" sz="800" dirty="0"/>
              <a:t> Sets the cooling as output from the AC based on Auto and Manual Mode.</a:t>
            </a:r>
            <a:endParaRPr lang="en-IN" sz="800" dirty="0"/>
          </a:p>
        </p:txBody>
      </p:sp>
      <p:sp>
        <p:nvSpPr>
          <p:cNvPr id="12" name="TextBox 11">
            <a:extLst>
              <a:ext uri="{FF2B5EF4-FFF2-40B4-BE49-F238E27FC236}">
                <a16:creationId xmlns:a16="http://schemas.microsoft.com/office/drawing/2014/main" id="{BFA3DC98-D24A-59BF-C183-D88FE067EABC}"/>
              </a:ext>
            </a:extLst>
          </p:cNvPr>
          <p:cNvSpPr txBox="1"/>
          <p:nvPr/>
        </p:nvSpPr>
        <p:spPr>
          <a:xfrm>
            <a:off x="3604259" y="2178506"/>
            <a:ext cx="2065020" cy="230832"/>
          </a:xfrm>
          <a:prstGeom prst="rect">
            <a:avLst/>
          </a:prstGeom>
          <a:noFill/>
        </p:spPr>
        <p:txBody>
          <a:bodyPr wrap="square" rtlCol="0">
            <a:spAutoFit/>
          </a:bodyPr>
          <a:lstStyle/>
          <a:p>
            <a:pPr algn="ctr"/>
            <a:r>
              <a:rPr lang="en-US" sz="900" b="1" dirty="0"/>
              <a:t>Process Specification</a:t>
            </a:r>
            <a:endParaRPr lang="en-IN" sz="800" dirty="0"/>
          </a:p>
        </p:txBody>
      </p:sp>
      <p:sp>
        <p:nvSpPr>
          <p:cNvPr id="13" name="TextBox 12">
            <a:extLst>
              <a:ext uri="{FF2B5EF4-FFF2-40B4-BE49-F238E27FC236}">
                <a16:creationId xmlns:a16="http://schemas.microsoft.com/office/drawing/2014/main" id="{2CA42E51-8973-805D-DEC0-6D8AD527D044}"/>
              </a:ext>
            </a:extLst>
          </p:cNvPr>
          <p:cNvSpPr txBox="1"/>
          <p:nvPr/>
        </p:nvSpPr>
        <p:spPr>
          <a:xfrm>
            <a:off x="3604259" y="3836008"/>
            <a:ext cx="2065020" cy="230832"/>
          </a:xfrm>
          <a:prstGeom prst="rect">
            <a:avLst/>
          </a:prstGeom>
          <a:noFill/>
        </p:spPr>
        <p:txBody>
          <a:bodyPr wrap="square" rtlCol="0">
            <a:spAutoFit/>
          </a:bodyPr>
          <a:lstStyle/>
          <a:p>
            <a:pPr algn="ctr"/>
            <a:r>
              <a:rPr lang="en-US" sz="900" b="1" dirty="0"/>
              <a:t>Information Model</a:t>
            </a:r>
            <a:endParaRPr lang="en-IN" sz="800" dirty="0"/>
          </a:p>
        </p:txBody>
      </p:sp>
    </p:spTree>
    <p:extLst>
      <p:ext uri="{BB962C8B-B14F-4D97-AF65-F5344CB8AC3E}">
        <p14:creationId xmlns:p14="http://schemas.microsoft.com/office/powerpoint/2010/main" val="1719063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9527B6-86DE-6EC1-BAD8-4DAF8E7677C1}"/>
              </a:ext>
            </a:extLst>
          </p:cNvPr>
          <p:cNvSpPr/>
          <p:nvPr/>
        </p:nvSpPr>
        <p:spPr>
          <a:xfrm>
            <a:off x="545725" y="556645"/>
            <a:ext cx="4236031" cy="584775"/>
          </a:xfrm>
          <a:prstGeom prst="rect">
            <a:avLst/>
          </a:prstGeom>
          <a:noFill/>
        </p:spPr>
        <p:txBody>
          <a:bodyPr wrap="none" lIns="91440" tIns="45720" rIns="91440" bIns="45720">
            <a:spAutoFit/>
          </a:bodyPr>
          <a:lstStyle/>
          <a:p>
            <a:r>
              <a:rPr lang="en-IN" sz="3200" b="1" dirty="0">
                <a:effectLst/>
                <a:latin typeface="Times New Roman" panose="02020603050405020304" pitchFamily="18" charset="0"/>
                <a:ea typeface="Calibri" panose="020F0502020204030204" pitchFamily="34" charset="0"/>
                <a:cs typeface="Times New Roman" panose="02020603050405020304" pitchFamily="18" charset="0"/>
              </a:rPr>
              <a:t>IoT Level Specification</a:t>
            </a:r>
          </a:p>
        </p:txBody>
      </p:sp>
      <p:pic>
        <p:nvPicPr>
          <p:cNvPr id="3" name="Picture 2">
            <a:extLst>
              <a:ext uri="{FF2B5EF4-FFF2-40B4-BE49-F238E27FC236}">
                <a16:creationId xmlns:a16="http://schemas.microsoft.com/office/drawing/2014/main" id="{093BC333-9A0F-5D20-D84C-D4D1285D0DC2}"/>
              </a:ext>
            </a:extLst>
          </p:cNvPr>
          <p:cNvPicPr>
            <a:picLocks noChangeAspect="1"/>
          </p:cNvPicPr>
          <p:nvPr/>
        </p:nvPicPr>
        <p:blipFill>
          <a:blip r:embed="rId2"/>
          <a:stretch>
            <a:fillRect/>
          </a:stretch>
        </p:blipFill>
        <p:spPr>
          <a:xfrm>
            <a:off x="2723305" y="1141420"/>
            <a:ext cx="3697389" cy="4760903"/>
          </a:xfrm>
          <a:prstGeom prst="rect">
            <a:avLst/>
          </a:prstGeom>
        </p:spPr>
      </p:pic>
      <p:sp>
        <p:nvSpPr>
          <p:cNvPr id="5" name="TextBox 4">
            <a:extLst>
              <a:ext uri="{FF2B5EF4-FFF2-40B4-BE49-F238E27FC236}">
                <a16:creationId xmlns:a16="http://schemas.microsoft.com/office/drawing/2014/main" id="{33D5B410-F4BF-A75C-2E9B-A9A00918A8CC}"/>
              </a:ext>
            </a:extLst>
          </p:cNvPr>
          <p:cNvSpPr txBox="1"/>
          <p:nvPr/>
        </p:nvSpPr>
        <p:spPr>
          <a:xfrm>
            <a:off x="3805380" y="6086988"/>
            <a:ext cx="1533237" cy="400110"/>
          </a:xfrm>
          <a:prstGeom prst="rect">
            <a:avLst/>
          </a:prstGeom>
          <a:noFill/>
        </p:spPr>
        <p:txBody>
          <a:bodyPr wrap="square">
            <a:spAutoFit/>
          </a:bodyPr>
          <a:lstStyle/>
          <a:p>
            <a:pPr algn="ctr"/>
            <a:r>
              <a:rPr lang="en-IN" sz="2000" b="1" dirty="0">
                <a:effectLst/>
                <a:latin typeface="Times New Roman" panose="02020603050405020304" pitchFamily="18" charset="0"/>
                <a:ea typeface="Calibri" panose="020F0502020204030204" pitchFamily="34" charset="0"/>
                <a:cs typeface="Times New Roman" panose="02020603050405020304" pitchFamily="18" charset="0"/>
              </a:rPr>
              <a:t>Level 1</a:t>
            </a:r>
            <a:endParaRPr lang="en-IN"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302671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9527B6-86DE-6EC1-BAD8-4DAF8E7677C1}"/>
              </a:ext>
            </a:extLst>
          </p:cNvPr>
          <p:cNvSpPr/>
          <p:nvPr/>
        </p:nvSpPr>
        <p:spPr>
          <a:xfrm>
            <a:off x="545725" y="556645"/>
            <a:ext cx="5402184" cy="584775"/>
          </a:xfrm>
          <a:prstGeom prst="rect">
            <a:avLst/>
          </a:prstGeom>
          <a:noFill/>
        </p:spPr>
        <p:txBody>
          <a:bodyPr wrap="none" lIns="91440" tIns="45720" rIns="91440" bIns="45720">
            <a:spAutoFit/>
          </a:bodyPr>
          <a:lstStyle/>
          <a:p>
            <a:r>
              <a:rPr lang="en-IN" sz="3200" b="1" dirty="0">
                <a:effectLst/>
                <a:latin typeface="Times New Roman" panose="02020603050405020304" pitchFamily="18" charset="0"/>
                <a:ea typeface="Calibri" panose="020F0502020204030204" pitchFamily="34" charset="0"/>
                <a:cs typeface="Times New Roman" panose="02020603050405020304" pitchFamily="18" charset="0"/>
              </a:rPr>
              <a:t>Functional View Specification</a:t>
            </a:r>
          </a:p>
        </p:txBody>
      </p:sp>
      <p:pic>
        <p:nvPicPr>
          <p:cNvPr id="9" name="Picture 8">
            <a:extLst>
              <a:ext uri="{FF2B5EF4-FFF2-40B4-BE49-F238E27FC236}">
                <a16:creationId xmlns:a16="http://schemas.microsoft.com/office/drawing/2014/main" id="{7B62C2AC-92F9-FEC6-AAC1-391DEAF6C567}"/>
              </a:ext>
            </a:extLst>
          </p:cNvPr>
          <p:cNvPicPr>
            <a:picLocks noChangeAspect="1"/>
          </p:cNvPicPr>
          <p:nvPr/>
        </p:nvPicPr>
        <p:blipFill rotWithShape="1">
          <a:blip r:embed="rId2"/>
          <a:srcRect l="7071" t="23737" r="5960" b="7485"/>
          <a:stretch/>
        </p:blipFill>
        <p:spPr>
          <a:xfrm>
            <a:off x="258618" y="1510271"/>
            <a:ext cx="8626764" cy="3837458"/>
          </a:xfrm>
          <a:prstGeom prst="rect">
            <a:avLst/>
          </a:prstGeom>
        </p:spPr>
      </p:pic>
    </p:spTree>
    <p:extLst>
      <p:ext uri="{BB962C8B-B14F-4D97-AF65-F5344CB8AC3E}">
        <p14:creationId xmlns:p14="http://schemas.microsoft.com/office/powerpoint/2010/main" val="2169031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9527B6-86DE-6EC1-BAD8-4DAF8E7677C1}"/>
              </a:ext>
            </a:extLst>
          </p:cNvPr>
          <p:cNvSpPr/>
          <p:nvPr/>
        </p:nvSpPr>
        <p:spPr>
          <a:xfrm>
            <a:off x="545725" y="556645"/>
            <a:ext cx="5631413" cy="584775"/>
          </a:xfrm>
          <a:prstGeom prst="rect">
            <a:avLst/>
          </a:prstGeom>
          <a:noFill/>
        </p:spPr>
        <p:txBody>
          <a:bodyPr wrap="none" lIns="91440" tIns="45720" rIns="91440" bIns="45720">
            <a:spAutoFit/>
          </a:bodyPr>
          <a:lstStyle/>
          <a:p>
            <a:r>
              <a:rPr lang="en-IN" sz="3200" b="1" dirty="0">
                <a:effectLst/>
                <a:latin typeface="Times New Roman" panose="02020603050405020304" pitchFamily="18" charset="0"/>
                <a:ea typeface="Calibri" panose="020F0502020204030204" pitchFamily="34" charset="0"/>
                <a:cs typeface="Times New Roman" panose="02020603050405020304" pitchFamily="18" charset="0"/>
              </a:rPr>
              <a:t>Operational View Specification</a:t>
            </a:r>
          </a:p>
        </p:txBody>
      </p:sp>
      <p:pic>
        <p:nvPicPr>
          <p:cNvPr id="3" name="Picture 2">
            <a:extLst>
              <a:ext uri="{FF2B5EF4-FFF2-40B4-BE49-F238E27FC236}">
                <a16:creationId xmlns:a16="http://schemas.microsoft.com/office/drawing/2014/main" id="{99903901-93A9-B80E-504D-171F35314D02}"/>
              </a:ext>
            </a:extLst>
          </p:cNvPr>
          <p:cNvPicPr>
            <a:picLocks noChangeAspect="1"/>
          </p:cNvPicPr>
          <p:nvPr/>
        </p:nvPicPr>
        <p:blipFill rotWithShape="1">
          <a:blip r:embed="rId2"/>
          <a:srcRect l="3737" t="26611" r="3737" b="20775"/>
          <a:stretch/>
        </p:blipFill>
        <p:spPr>
          <a:xfrm>
            <a:off x="110740" y="2152073"/>
            <a:ext cx="8922520" cy="2854036"/>
          </a:xfrm>
          <a:prstGeom prst="rect">
            <a:avLst/>
          </a:prstGeom>
        </p:spPr>
      </p:pic>
      <p:sp>
        <p:nvSpPr>
          <p:cNvPr id="5" name="Rectangle 4">
            <a:extLst>
              <a:ext uri="{FF2B5EF4-FFF2-40B4-BE49-F238E27FC236}">
                <a16:creationId xmlns:a16="http://schemas.microsoft.com/office/drawing/2014/main" id="{691D4578-8CDF-9589-46A5-343E5AF251B9}"/>
              </a:ext>
            </a:extLst>
          </p:cNvPr>
          <p:cNvSpPr/>
          <p:nvPr/>
        </p:nvSpPr>
        <p:spPr>
          <a:xfrm>
            <a:off x="190500" y="3040380"/>
            <a:ext cx="2090420" cy="1082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a:extLst>
              <a:ext uri="{FF2B5EF4-FFF2-40B4-BE49-F238E27FC236}">
                <a16:creationId xmlns:a16="http://schemas.microsoft.com/office/drawing/2014/main" id="{94B95148-C8D6-10C8-CF6E-C6785E4DD15A}"/>
              </a:ext>
            </a:extLst>
          </p:cNvPr>
          <p:cNvSpPr/>
          <p:nvPr/>
        </p:nvSpPr>
        <p:spPr>
          <a:xfrm>
            <a:off x="141220" y="4229100"/>
            <a:ext cx="1797425" cy="464820"/>
          </a:xfrm>
          <a:prstGeom prst="rect">
            <a:avLst/>
          </a:prstGeom>
          <a:solidFill>
            <a:srgbClr val="ECEA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900" dirty="0">
                <a:solidFill>
                  <a:schemeClr val="tx1"/>
                </a:solidFill>
              </a:rPr>
              <a:t>Computing Device: NodeMCU</a:t>
            </a:r>
          </a:p>
          <a:p>
            <a:r>
              <a:rPr lang="en-US" sz="900" dirty="0">
                <a:solidFill>
                  <a:schemeClr val="tx1"/>
                </a:solidFill>
              </a:rPr>
              <a:t>Sensor: DHT11</a:t>
            </a:r>
            <a:br>
              <a:rPr lang="en-US" sz="900" dirty="0">
                <a:solidFill>
                  <a:schemeClr val="tx1"/>
                </a:solidFill>
              </a:rPr>
            </a:br>
            <a:r>
              <a:rPr lang="en-US" sz="900" dirty="0">
                <a:solidFill>
                  <a:schemeClr val="tx1"/>
                </a:solidFill>
              </a:rPr>
              <a:t>Actuator: Relay Switch</a:t>
            </a:r>
            <a:endParaRPr lang="en-IN" sz="900" dirty="0">
              <a:solidFill>
                <a:schemeClr val="tx1"/>
              </a:solidFill>
            </a:endParaRPr>
          </a:p>
        </p:txBody>
      </p:sp>
      <p:sp>
        <p:nvSpPr>
          <p:cNvPr id="9" name="Rectangle 8">
            <a:extLst>
              <a:ext uri="{FF2B5EF4-FFF2-40B4-BE49-F238E27FC236}">
                <a16:creationId xmlns:a16="http://schemas.microsoft.com/office/drawing/2014/main" id="{09B818AB-DEA7-EFEA-E616-1B0C429CAFA8}"/>
              </a:ext>
            </a:extLst>
          </p:cNvPr>
          <p:cNvSpPr/>
          <p:nvPr/>
        </p:nvSpPr>
        <p:spPr>
          <a:xfrm>
            <a:off x="7159240" y="2544503"/>
            <a:ext cx="1702819" cy="412057"/>
          </a:xfrm>
          <a:prstGeom prst="rect">
            <a:avLst/>
          </a:prstGeom>
          <a:solidFill>
            <a:srgbClr val="FFE7A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900" dirty="0">
                <a:solidFill>
                  <a:schemeClr val="tx1"/>
                </a:solidFill>
              </a:rPr>
              <a:t>Display Unit : LCD Screen</a:t>
            </a:r>
            <a:endParaRPr lang="en-IN" sz="900" dirty="0">
              <a:solidFill>
                <a:schemeClr val="tx1"/>
              </a:solidFill>
            </a:endParaRPr>
          </a:p>
        </p:txBody>
      </p:sp>
    </p:spTree>
    <p:extLst>
      <p:ext uri="{BB962C8B-B14F-4D97-AF65-F5344CB8AC3E}">
        <p14:creationId xmlns:p14="http://schemas.microsoft.com/office/powerpoint/2010/main" val="2610311686"/>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Retrospect</Template>
  <TotalTime>214</TotalTime>
  <Words>271</Words>
  <Application>Microsoft Office PowerPoint</Application>
  <PresentationFormat>On-screen Show (4:3)</PresentationFormat>
  <Paragraphs>30</Paragraphs>
  <Slides>11</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11</vt:i4>
      </vt:variant>
    </vt:vector>
  </HeadingPairs>
  <TitlesOfParts>
    <vt:vector size="19" baseType="lpstr">
      <vt:lpstr>Calibri</vt:lpstr>
      <vt:lpstr>Calibri Light</vt:lpstr>
      <vt:lpstr>Rockwell</vt:lpstr>
      <vt:lpstr>Rockwell Condensed</vt:lpstr>
      <vt:lpstr>Times New Roman</vt:lpstr>
      <vt:lpstr>Wingdings</vt:lpstr>
      <vt:lpstr>Retrospect</vt:lpstr>
      <vt:lpstr>Wood Type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Himanshu Sharma</dc:creator>
  <cp:lastModifiedBy>Himanshu Sharma</cp:lastModifiedBy>
  <cp:revision>3</cp:revision>
  <dcterms:created xsi:type="dcterms:W3CDTF">2022-11-17T05:10:42Z</dcterms:created>
  <dcterms:modified xsi:type="dcterms:W3CDTF">2022-11-17T16:00:00Z</dcterms:modified>
</cp:coreProperties>
</file>